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63" r:id="rId5"/>
    <p:sldId id="264" r:id="rId6"/>
    <p:sldId id="259" r:id="rId7"/>
    <p:sldId id="265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924" autoAdjust="0"/>
  </p:normalViewPr>
  <p:slideViewPr>
    <p:cSldViewPr snapToGrid="0">
      <p:cViewPr varScale="1">
        <p:scale>
          <a:sx n="95" d="100"/>
          <a:sy n="95" d="100"/>
        </p:scale>
        <p:origin x="11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9EFA8-A0CA-418B-BAAF-06D811980009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373F-CCD3-406C-BF67-F6ADC0E4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 was recorded hourly, then averaged to result in a daily value.</a:t>
            </a:r>
          </a:p>
          <a:p>
            <a:r>
              <a:rPr lang="en-US" dirty="0"/>
              <a:t>SO</a:t>
            </a:r>
            <a:r>
              <a:rPr lang="en-US" baseline="-25000" dirty="0"/>
              <a:t>2 </a:t>
            </a:r>
            <a:r>
              <a:rPr lang="en-US" dirty="0"/>
              <a:t>map shows the average daily value per year in parts per billion.</a:t>
            </a:r>
          </a:p>
          <a:p>
            <a:endParaRPr lang="en-US" dirty="0"/>
          </a:p>
          <a:p>
            <a:r>
              <a:rPr lang="en-US" dirty="0"/>
              <a:t>Workflow: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1. Imported all PA counties on top of the open street maps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2. Removed all county entries from the attributes table except for Allegheny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3. Imported the layer of all Air emission plants for all of PA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	* Using the Allegheny county layer, I could "clip" everything that was outside of the county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5. Added the layer of sensor locations in Allegheny county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6. Created a "screen" layer that contained the surrounding area (enough to make a map) that would be colored grey with light opacity (help focus attention to Allegheny county)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	* Again using the Allegheny county layer to do this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7. Added the .csv SO2 data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8. Formatted the data to be in ppb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9. Formatted the data points to be a heat points (bigger and darker for larger numbers)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10. Formatted the data callouts to read the location and the measure in ppb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Imported all PA counties on top of the open street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Removed all county entries from the attributes table except for Allegheny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Imported the layer of all Air emission plants for all of PA</a:t>
            </a:r>
          </a:p>
          <a:p>
            <a:r>
              <a:rPr lang="en-US" dirty="0"/>
              <a:t>	*Using the Allegheny county layer, I could "clip" everything that was outside of the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Created a "screen" layer that contained the surrounding area (enough to make a map) that would be colored grey with light opacity (help focus attention to Allegheny county)</a:t>
            </a:r>
          </a:p>
          <a:p>
            <a:r>
              <a:rPr lang="en-US" dirty="0"/>
              <a:t>	*Again using the Allegheny county layer to do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Added the 2.5mm particulate data</a:t>
            </a:r>
          </a:p>
          <a:p>
            <a:r>
              <a:rPr lang="en-US" dirty="0"/>
              <a:t>	*Formatted the data to display 10 color buckets</a:t>
            </a:r>
          </a:p>
          <a:p>
            <a:r>
              <a:rPr lang="en-US" dirty="0"/>
              <a:t>	*Formatted the data callouts to only show names for locations that are not in compliance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the data about SO2 and 2.5mm particulates, the area </a:t>
            </a:r>
            <a:r>
              <a:rPr lang="en-US" dirty="0" err="1"/>
              <a:t>SouthEast</a:t>
            </a:r>
            <a:r>
              <a:rPr lang="en-US" dirty="0"/>
              <a:t> of downtown Pittsburgh has a higher concentration of pollution than the rest of the city &amp; county.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area (Homestead, North Braddock, West Mifflin, Liberty, Clarion, McKeesport, Brentwood, Pleasant Hills), has high pockets of SO2 and overall has more 2.5mm particulates than the rest of the county.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## Specific Pollution Conclusions: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SO2: The worst location (Liberty, 3.328ppb) is 2 times worse than the next most polluted area (North Braddock, 1.578ppb) and compared to the least polluted location (Avalon, 0.0187ppb) Liberty is 17,800% more polluted.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2.5</a:t>
            </a:r>
            <a:r>
              <a:rPr lang="el-GR" dirty="0"/>
              <a:t>μ</a:t>
            </a:r>
            <a:r>
              <a:rPr lang="en-US" dirty="0"/>
              <a:t>m Particulates: The worst location (Census Tract 310200, Lincoln Place, 12.456 microgram/m3) is 111% more polluted than the cleanest area (Census Tract 401100, Harrison </a:t>
            </a:r>
            <a:r>
              <a:rPr lang="en-US" dirty="0" err="1"/>
              <a:t>Twp</a:t>
            </a:r>
            <a:r>
              <a:rPr lang="en-US" dirty="0"/>
              <a:t>, 11.251 microgram/m3).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Harrison </a:t>
            </a:r>
            <a:r>
              <a:rPr lang="en-US" dirty="0" err="1"/>
              <a:t>Twp</a:t>
            </a:r>
            <a:r>
              <a:rPr lang="en-US" dirty="0"/>
              <a:t> is very far north east up rt 28. The edge of Allegheny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E9DD-26BC-4177-9096-863FF8AA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ECAE-F73D-4C2F-9C13-61FC8E888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09B3-3CE1-42DF-807A-AC45E25D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E70B-ADDD-4420-9498-139C3554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CE16-35C0-4D24-82B4-FA8BD114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DBAF-AECF-4620-B8C6-CAB13E8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62DC7-DF82-4A2E-B644-DE07BC6A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D57DB-B917-40CC-B9C6-AF85D879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E19D-02ED-471E-BC5D-40AE9110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1BF6-B88F-48B7-98E8-47DB044A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1DE54-B7F6-446E-94D6-E90CD8FB9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ECB6E-6656-45B7-AAD1-76FB669F1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D98BC-8F09-43EE-96CD-6936F23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03D3-F7B0-48D4-BE65-1884D84D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3115-0264-451F-AA74-1F967AF2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5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584E-8DDE-49E3-BC7C-9DA97FD8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E87A-7E28-480B-B669-E9B8E36F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50486-805A-44BD-A01B-77321CAE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4DF-2C99-4AAB-89B2-645BD8E1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5AC6-0777-43F7-BC43-0E3AF001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6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369B-210D-4497-BABC-FA6C2276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69255-5269-401C-9853-DD5A4CC9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F70A-600C-492A-8ED1-5ED7CE6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237A-D7CB-4EDE-B4DB-7C98F94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E07D-8BB5-4539-AE1D-DD0300D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E08-8C93-4FEB-A7E6-41D92BB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56A5-D532-4E66-ABB0-290928758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0EFEA-2E67-4A97-8F78-735E03CD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C66F5-9908-4EE5-ABC3-1281639B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5C06D-D838-4DC7-BC81-A7ADBCA4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EA81-6141-4EE1-88DA-1CDD13D9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9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B955-A458-49DA-A45E-4FE3774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C869-AA8E-4FA1-92EA-60DB48A35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220DE-386F-401B-8EFD-DA8F52BE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BD870-75C4-488B-AFB0-5A0848D6F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D2A79-7209-4F95-8FFF-F7FA2D51D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06160-D3CF-4823-9AF1-1B23CD72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9B3A5-6958-46AF-8E93-B1378A68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D976D3-AAA5-4D9B-8C15-204619AB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D583-7FB4-42AC-8815-EEB20A33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238C7-EA69-4808-A42D-63824CB6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F6F6-25F3-44E0-B3C2-4A60CA89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DAF0A-070C-4DDD-BBEF-467908D3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E32BD-90A0-4D6B-B006-6FD448B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6AA4B-3CE7-4C03-A690-0ADE6151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F3C2-8F0E-4BA7-95DB-F4628BE7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6015-C52E-4B77-9AD4-F82473B4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FC71-A0FE-4146-958F-0F1D78D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E48B1-EECD-4767-B218-C8521CFD9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9638D-AD91-4E45-ABA9-3119CBA3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9A4D7-170F-42F3-B59B-C2052E96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7C0E-0D58-4EF4-9E56-371C0F2B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B56A-86C6-4785-80D1-B4251E5A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0EE-85F6-4281-89E4-FC21C5A89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0D3A2-4EDA-4FE0-A48C-52C130F12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BF056-64B2-4CB6-856A-7CDCB7E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C39D-5978-45C9-9293-A04E3EDB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9D97D-9E3E-4610-88B4-C3EB344E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2BFA4-8E8E-49D9-8A68-E8F01A2B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E40C-2E74-4A62-97EB-CE14AADFF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13E1-134C-4F46-BE00-ECE52A7F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6D1D9-E50B-48CF-81A5-E681185E0DC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8A24-A70E-4F72-A24F-2BC9DA028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1AC7-E6E8-4D38-AACD-72682510C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E851-6E68-4360-98BE-7724E6ECA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in </a:t>
            </a:r>
            <a:br>
              <a:rPr lang="en-US" dirty="0"/>
            </a:br>
            <a:r>
              <a:rPr lang="en-US" dirty="0"/>
              <a:t>Allegheny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1B0BD-A18E-4A3C-80EE-D3F5DDB26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Which area/neighborhood has the worst air pollution?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A8EB-B235-4CAB-A515-46BDA5D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Sulfur Dioxide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3EA2-8986-4D9E-AA45-1EFB9CA6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Burning fossil fuels – coal, oil, diesel.</a:t>
            </a:r>
          </a:p>
          <a:p>
            <a:pPr lvl="1"/>
            <a:r>
              <a:rPr lang="en-US" dirty="0"/>
              <a:t>Locations such as power plants, metals processing and smelting facilities, and automobiles.</a:t>
            </a:r>
          </a:p>
          <a:p>
            <a:endParaRPr lang="en-US" dirty="0"/>
          </a:p>
          <a:p>
            <a:r>
              <a:rPr lang="en-US" dirty="0"/>
              <a:t>Harmful Effects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Sulfur Oxides react with other compounds in the air to form particulates</a:t>
            </a:r>
          </a:p>
          <a:p>
            <a:pPr lvl="1"/>
            <a:r>
              <a:rPr lang="en-US" dirty="0"/>
              <a:t>Resulting particulates create haze</a:t>
            </a:r>
          </a:p>
          <a:p>
            <a:pPr lvl="1"/>
            <a:r>
              <a:rPr lang="en-US" dirty="0"/>
              <a:t>High concentrations can damage foliage and prevent growth</a:t>
            </a:r>
          </a:p>
          <a:p>
            <a:pPr lvl="1"/>
            <a:r>
              <a:rPr lang="en-US" dirty="0"/>
              <a:t>Short-term exposure harmful to respiratory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1AF2B-A813-4F04-87A2-C0AEF469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76" y="0"/>
            <a:ext cx="97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EB48-6F4C-4C1A-8F8D-4BAD5B13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en-US" dirty="0"/>
              <a:t>2.5</a:t>
            </a:r>
            <a:r>
              <a:rPr lang="el-GR" dirty="0"/>
              <a:t> μ</a:t>
            </a:r>
            <a:r>
              <a:rPr lang="en-US" dirty="0"/>
              <a:t>m Particulates (PM</a:t>
            </a:r>
            <a:r>
              <a:rPr lang="en-US" baseline="-25000" dirty="0"/>
              <a:t>2.5</a:t>
            </a:r>
            <a:r>
              <a:rPr lang="en-US" dirty="0"/>
              <a:t>) – Size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0D4C5-4494-4645-8DF0-6042A5DC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308869"/>
            <a:ext cx="7562850" cy="5278481"/>
          </a:xfrm>
        </p:spPr>
      </p:pic>
    </p:spTree>
    <p:extLst>
      <p:ext uri="{BB962C8B-B14F-4D97-AF65-F5344CB8AC3E}">
        <p14:creationId xmlns:p14="http://schemas.microsoft.com/office/powerpoint/2010/main" val="39700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0F3C-D243-43F5-9EEF-B6D7578D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en-US" dirty="0"/>
              <a:t>2.5</a:t>
            </a:r>
            <a:r>
              <a:rPr lang="el-GR" dirty="0"/>
              <a:t> μ</a:t>
            </a:r>
            <a:r>
              <a:rPr lang="en-US" dirty="0"/>
              <a:t>m Particulates (PM</a:t>
            </a:r>
            <a:r>
              <a:rPr lang="en-US" baseline="-25000" dirty="0"/>
              <a:t>2.5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5DABC-797D-4B71-9ACD-A76ADA2E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20825"/>
            <a:ext cx="10687050" cy="4351338"/>
          </a:xfrm>
        </p:spPr>
        <p:txBody>
          <a:bodyPr/>
          <a:lstStyle/>
          <a:p>
            <a:r>
              <a:rPr lang="en-US" dirty="0"/>
              <a:t>Sources of PM</a:t>
            </a:r>
            <a:r>
              <a:rPr lang="en-US" baseline="-25000" dirty="0"/>
              <a:t>2.5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 – combustion sites (coal/gas-fired power plants, fireplaces, automobiles)</a:t>
            </a:r>
          </a:p>
          <a:p>
            <a:pPr lvl="1"/>
            <a:r>
              <a:rPr lang="en-US" dirty="0"/>
              <a:t>Reactions involving Sulfur Dioxides and Nitrogen Dioxides</a:t>
            </a:r>
          </a:p>
          <a:p>
            <a:pPr lvl="1"/>
            <a:endParaRPr lang="en-US" dirty="0"/>
          </a:p>
          <a:p>
            <a:r>
              <a:rPr lang="en-US" dirty="0"/>
              <a:t>Harmful Effects of PM</a:t>
            </a:r>
            <a:r>
              <a:rPr lang="en-US" baseline="-25000" dirty="0"/>
              <a:t>2.5</a:t>
            </a:r>
            <a:endParaRPr lang="en-US" dirty="0"/>
          </a:p>
          <a:p>
            <a:pPr lvl="1"/>
            <a:r>
              <a:rPr lang="en-US" dirty="0"/>
              <a:t>Main culprit causing haze</a:t>
            </a:r>
          </a:p>
          <a:p>
            <a:pPr lvl="1"/>
            <a:r>
              <a:rPr lang="en-US" dirty="0"/>
              <a:t>Long-term exposure increases mortality rate (especially cardiovascular)</a:t>
            </a:r>
          </a:p>
          <a:p>
            <a:pPr lvl="1"/>
            <a:r>
              <a:rPr lang="en-US" dirty="0"/>
              <a:t>High concentrations can exacerbate lung &amp; heart problems	</a:t>
            </a:r>
          </a:p>
          <a:p>
            <a:pPr lvl="1"/>
            <a:r>
              <a:rPr lang="en-US" dirty="0"/>
              <a:t>Entry deep into lungs and thereby bloodstream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2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A1F27E-C015-4C6D-8446-384D7B6FE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976" y="0"/>
            <a:ext cx="97060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4DFB-F87B-4DBD-AC0C-52B268B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6E89-F2EE-4F1D-872A-E69B8240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South East of downtown Pittsburgh has the highest concentration of pollution</a:t>
            </a:r>
          </a:p>
          <a:p>
            <a:r>
              <a:rPr lang="en-US" dirty="0"/>
              <a:t>This area contains high-concentration pockets of SO2 and more 2.5</a:t>
            </a:r>
            <a:r>
              <a:rPr lang="el-GR" dirty="0"/>
              <a:t> μ</a:t>
            </a:r>
            <a:r>
              <a:rPr lang="en-US" dirty="0"/>
              <a:t>m Particulates than other neighborhoods</a:t>
            </a:r>
          </a:p>
          <a:p>
            <a:r>
              <a:rPr lang="en-US" dirty="0"/>
              <a:t>Sulfur Dioxide (SO2)</a:t>
            </a:r>
          </a:p>
          <a:p>
            <a:pPr lvl="1"/>
            <a:r>
              <a:rPr lang="en-US" dirty="0"/>
              <a:t>Liberty is 2 times more polluted than the 2</a:t>
            </a:r>
            <a:r>
              <a:rPr lang="en-US" baseline="30000" dirty="0"/>
              <a:t>nd</a:t>
            </a:r>
            <a:r>
              <a:rPr lang="en-US" dirty="0"/>
              <a:t> most polluted area in the county</a:t>
            </a:r>
          </a:p>
          <a:p>
            <a:pPr lvl="1"/>
            <a:r>
              <a:rPr lang="en-US" dirty="0"/>
              <a:t>Liberty is &gt;17,800% worse than the best area, Avalon</a:t>
            </a:r>
          </a:p>
          <a:p>
            <a:r>
              <a:rPr lang="en-US" dirty="0"/>
              <a:t>2.5 um Particulates (PM2.5)</a:t>
            </a:r>
          </a:p>
          <a:p>
            <a:pPr lvl="1"/>
            <a:r>
              <a:rPr lang="en-US" dirty="0"/>
              <a:t>Lincoln Place is 111% more polluted than the cleanest area, Harrison </a:t>
            </a:r>
            <a:r>
              <a:rPr lang="en-US" dirty="0" err="1"/>
              <a:t>Twp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7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F14D-D577-4B32-B8D4-2B97FE18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8AAF-4BAA-4D43-A1EE-CB98FA4D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Allegheny County Air quality</a:t>
            </a:r>
          </a:p>
          <a:p>
            <a:pPr lvl="1"/>
            <a:r>
              <a:rPr lang="en-US" dirty="0"/>
              <a:t>https://data.wprdc.org/dataset/allegheny-county-air-quality</a:t>
            </a:r>
          </a:p>
          <a:p>
            <a:pPr lvl="1"/>
            <a:r>
              <a:rPr lang="en-US" dirty="0"/>
              <a:t>https://catalog.data.gov/dataset/allegheny-county-air-quality	</a:t>
            </a:r>
          </a:p>
          <a:p>
            <a:r>
              <a:rPr lang="en-US" dirty="0"/>
              <a:t>Pollution Map</a:t>
            </a:r>
          </a:p>
          <a:p>
            <a:pPr lvl="1"/>
            <a:r>
              <a:rPr lang="en-US" dirty="0"/>
              <a:t>https://breatheproject.org/pollution-map/	</a:t>
            </a:r>
          </a:p>
          <a:p>
            <a:r>
              <a:rPr lang="en-US" dirty="0"/>
              <a:t>EPA Search</a:t>
            </a:r>
          </a:p>
          <a:p>
            <a:pPr lvl="1"/>
            <a:r>
              <a:rPr lang="en-US" dirty="0"/>
              <a:t>https://edg.epa.gov/metadata/catalog/main/home.page</a:t>
            </a:r>
          </a:p>
          <a:p>
            <a:r>
              <a:rPr lang="en-US" dirty="0"/>
              <a:t>Allegheny County Particulate Matter - 2.5mm</a:t>
            </a:r>
          </a:p>
          <a:p>
            <a:pPr lvl="1"/>
            <a:r>
              <a:rPr lang="en-US" dirty="0"/>
              <a:t>https://data.wprdc.org/dataset/particulate-matter-2-5</a:t>
            </a:r>
          </a:p>
        </p:txBody>
      </p:sp>
    </p:spTree>
    <p:extLst>
      <p:ext uri="{BB962C8B-B14F-4D97-AF65-F5344CB8AC3E}">
        <p14:creationId xmlns:p14="http://schemas.microsoft.com/office/powerpoint/2010/main" val="278675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C5F3-D400-407A-8317-9F7BF343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357A-A7FE-40D3-8FD6-7C552B32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rose sites</a:t>
            </a:r>
          </a:p>
          <a:p>
            <a:pPr lvl="1"/>
            <a:r>
              <a:rPr lang="en-US" dirty="0"/>
              <a:t>https://www.meteoblue.com/en/weather/archive/windrose/pittsburgh_united-states-of-america_5206379</a:t>
            </a:r>
          </a:p>
          <a:p>
            <a:pPr lvl="1"/>
            <a:r>
              <a:rPr lang="en-US" dirty="0"/>
              <a:t>https://wrcc.dri.edu/cgi-bin/wea_windrose.pl?laKAGC</a:t>
            </a:r>
          </a:p>
          <a:p>
            <a:pPr lvl="1"/>
            <a:r>
              <a:rPr lang="en-US" dirty="0"/>
              <a:t>https://mrcc.illinois.edu/CLIMATE/Hourly/WindRose.jsp</a:t>
            </a:r>
          </a:p>
          <a:p>
            <a:pPr lvl="1"/>
            <a:r>
              <a:rPr lang="en-US" dirty="0"/>
              <a:t>https://www.climate.gov/maps-data/dataset/wind-roses-charts-and-tabular-data </a:t>
            </a:r>
          </a:p>
          <a:p>
            <a:r>
              <a:rPr lang="en-US" dirty="0"/>
              <a:t>Pittsburgh Data</a:t>
            </a:r>
          </a:p>
          <a:p>
            <a:pPr lvl="1"/>
            <a:r>
              <a:rPr lang="en-US" dirty="0"/>
              <a:t>http://www.pasda.psu.edu/</a:t>
            </a:r>
          </a:p>
          <a:p>
            <a:pPr lvl="1"/>
            <a:r>
              <a:rPr lang="en-US" dirty="0"/>
              <a:t>http://www.wprdc.org/</a:t>
            </a:r>
          </a:p>
        </p:txBody>
      </p:sp>
    </p:spTree>
    <p:extLst>
      <p:ext uri="{BB962C8B-B14F-4D97-AF65-F5344CB8AC3E}">
        <p14:creationId xmlns:p14="http://schemas.microsoft.com/office/powerpoint/2010/main" val="72344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917</Words>
  <Application>Microsoft Office PowerPoint</Application>
  <PresentationFormat>Widescreen</PresentationFormat>
  <Paragraphs>87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Air Quality in  Allegheny County</vt:lpstr>
      <vt:lpstr>Sulfur Dioxide</vt:lpstr>
      <vt:lpstr>PowerPoint Presentation</vt:lpstr>
      <vt:lpstr>2.5 μm Particulates (PM2.5) – Size </vt:lpstr>
      <vt:lpstr>2.5 μm Particulates (PM2.5)</vt:lpstr>
      <vt:lpstr>PowerPoint Presentation</vt:lpstr>
      <vt:lpstr>Conclusions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  Allegheny County</dc:title>
  <dc:creator>Brandyn Gilbert</dc:creator>
  <cp:lastModifiedBy>Brandyn Gilbert</cp:lastModifiedBy>
  <cp:revision>15</cp:revision>
  <dcterms:created xsi:type="dcterms:W3CDTF">2020-03-28T12:02:33Z</dcterms:created>
  <dcterms:modified xsi:type="dcterms:W3CDTF">2020-03-29T13:21:16Z</dcterms:modified>
</cp:coreProperties>
</file>